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BFF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85" autoAdjust="0"/>
    <p:restoredTop sz="94434" autoAdjust="0"/>
  </p:normalViewPr>
  <p:slideViewPr>
    <p:cSldViewPr snapToGrid="0">
      <p:cViewPr varScale="1">
        <p:scale>
          <a:sx n="115" d="100"/>
          <a:sy n="115" d="100"/>
        </p:scale>
        <p:origin x="92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52F086-D556-4D10-99EE-7A9F943E6FD0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B81FDAFD-3A14-4297-9EF4-6E6C2D3F72B3}" type="pres">
      <dgm:prSet presAssocID="{E652F086-D556-4D10-99EE-7A9F943E6FD0}" presName="Name0" presStyleCnt="0">
        <dgm:presLayoutVars>
          <dgm:dir/>
          <dgm:resizeHandles val="exact"/>
        </dgm:presLayoutVars>
      </dgm:prSet>
      <dgm:spPr/>
    </dgm:pt>
    <dgm:pt modelId="{CE85ACDC-FA3B-4B81-8B60-7573936343CC}" type="pres">
      <dgm:prSet presAssocID="{E652F086-D556-4D10-99EE-7A9F943E6FD0}" presName="arrow" presStyleLbl="bgShp" presStyleIdx="0" presStyleCnt="1" custScaleY="57753" custLinFactNeighborX="-645" custLinFactNeighborY="-7856"/>
      <dgm:spPr/>
      <dgm:t>
        <a:bodyPr/>
        <a:lstStyle/>
        <a:p>
          <a:endParaRPr lang="fi-FI"/>
        </a:p>
      </dgm:t>
    </dgm:pt>
    <dgm:pt modelId="{D0D21906-4E81-4051-AFCE-7CEB842664C6}" type="pres">
      <dgm:prSet presAssocID="{E652F086-D556-4D10-99EE-7A9F943E6FD0}" presName="points" presStyleCnt="0"/>
      <dgm:spPr/>
    </dgm:pt>
  </dgm:ptLst>
  <dgm:cxnLst>
    <dgm:cxn modelId="{6EA071AE-BF96-4A36-91A6-4361A9EC3409}" type="presOf" srcId="{E652F086-D556-4D10-99EE-7A9F943E6FD0}" destId="{B81FDAFD-3A14-4297-9EF4-6E6C2D3F72B3}" srcOrd="0" destOrd="0" presId="urn:microsoft.com/office/officeart/2005/8/layout/hProcess11"/>
    <dgm:cxn modelId="{57336A54-EDC6-4B19-B75B-600EB425F355}" type="presParOf" srcId="{B81FDAFD-3A14-4297-9EF4-6E6C2D3F72B3}" destId="{CE85ACDC-FA3B-4B81-8B60-7573936343CC}" srcOrd="0" destOrd="0" presId="urn:microsoft.com/office/officeart/2005/8/layout/hProcess11"/>
    <dgm:cxn modelId="{0CF85E01-7709-49DF-BA14-6C449E22CAE7}" type="presParOf" srcId="{B81FDAFD-3A14-4297-9EF4-6E6C2D3F72B3}" destId="{D0D21906-4E81-4051-AFCE-7CEB842664C6}" srcOrd="1" destOrd="0" presId="urn:microsoft.com/office/officeart/2005/8/layout/hProcess11"/>
  </dgm:cxnLst>
  <dgm:bg/>
  <dgm:whole>
    <a:ln w="5715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5ACDC-FA3B-4B81-8B60-7573936343CC}">
      <dsp:nvSpPr>
        <dsp:cNvPr id="0" name=""/>
        <dsp:cNvSpPr/>
      </dsp:nvSpPr>
      <dsp:spPr>
        <a:xfrm>
          <a:off x="0" y="1904201"/>
          <a:ext cx="9246435" cy="1245909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355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421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042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260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014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7472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950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6381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7960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3734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41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BAF1F-22AC-4840-ABE8-A74DEF4AA532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8943-3FC3-4F4B-AFC0-D33EAE09B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87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Kaaviokuva 7"/>
          <p:cNvGraphicFramePr/>
          <p:nvPr>
            <p:extLst>
              <p:ext uri="{D42A27DB-BD31-4B8C-83A1-F6EECF244321}">
                <p14:modId xmlns:p14="http://schemas.microsoft.com/office/powerpoint/2010/main" val="2390939564"/>
              </p:ext>
            </p:extLst>
          </p:nvPr>
        </p:nvGraphicFramePr>
        <p:xfrm>
          <a:off x="2113543" y="603527"/>
          <a:ext cx="9246435" cy="5393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kstiruutu 13"/>
          <p:cNvSpPr txBox="1"/>
          <p:nvPr/>
        </p:nvSpPr>
        <p:spPr>
          <a:xfrm>
            <a:off x="2922233" y="215231"/>
            <a:ext cx="5680074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000" dirty="0" smtClean="0"/>
              <a:t>AMMATILLISEN OPINTOPOLUN KRIITTISET KOHDAT</a:t>
            </a:r>
            <a:endParaRPr lang="fi-FI" sz="2000" dirty="0"/>
          </a:p>
        </p:txBody>
      </p:sp>
      <p:sp>
        <p:nvSpPr>
          <p:cNvPr id="15" name="Tekstiruutu 14"/>
          <p:cNvSpPr txBox="1"/>
          <p:nvPr/>
        </p:nvSpPr>
        <p:spPr>
          <a:xfrm>
            <a:off x="74207" y="2932035"/>
            <a:ext cx="940960" cy="646331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PERUS-</a:t>
            </a:r>
          </a:p>
          <a:p>
            <a:r>
              <a:rPr lang="fi-FI" dirty="0" smtClean="0"/>
              <a:t>KOULU</a:t>
            </a:r>
            <a:endParaRPr lang="fi-FI" dirty="0"/>
          </a:p>
        </p:txBody>
      </p:sp>
      <p:sp>
        <p:nvSpPr>
          <p:cNvPr id="16" name="Tekstiruutu 15"/>
          <p:cNvSpPr txBox="1"/>
          <p:nvPr/>
        </p:nvSpPr>
        <p:spPr>
          <a:xfrm>
            <a:off x="74207" y="2400105"/>
            <a:ext cx="1660849" cy="30777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Ammatinvalinta</a:t>
            </a:r>
            <a:endParaRPr lang="fi-FI" sz="1400" dirty="0"/>
          </a:p>
        </p:txBody>
      </p:sp>
      <p:sp>
        <p:nvSpPr>
          <p:cNvPr id="17" name="Tekstiruutu 16"/>
          <p:cNvSpPr txBox="1"/>
          <p:nvPr/>
        </p:nvSpPr>
        <p:spPr>
          <a:xfrm>
            <a:off x="544583" y="1764809"/>
            <a:ext cx="1530221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>
                <a:solidFill>
                  <a:schemeClr val="accent1">
                    <a:lumMod val="75000"/>
                  </a:schemeClr>
                </a:solidFill>
              </a:rPr>
              <a:t>Koulutuksen markkinointi</a:t>
            </a:r>
            <a:endParaRPr lang="fi-FI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Tekstiruutu 19"/>
          <p:cNvSpPr txBox="1"/>
          <p:nvPr/>
        </p:nvSpPr>
        <p:spPr>
          <a:xfrm>
            <a:off x="291239" y="3729649"/>
            <a:ext cx="1744826" cy="30777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>
                <a:solidFill>
                  <a:schemeClr val="accent1">
                    <a:lumMod val="75000"/>
                  </a:schemeClr>
                </a:solidFill>
              </a:rPr>
              <a:t>Opiskelijavalinta</a:t>
            </a:r>
          </a:p>
        </p:txBody>
      </p:sp>
      <p:sp>
        <p:nvSpPr>
          <p:cNvPr id="27" name="Tekstiruutu 26"/>
          <p:cNvSpPr txBox="1"/>
          <p:nvPr/>
        </p:nvSpPr>
        <p:spPr>
          <a:xfrm>
            <a:off x="2520157" y="3487859"/>
            <a:ext cx="791341" cy="30777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Aloitus</a:t>
            </a:r>
          </a:p>
        </p:txBody>
      </p:sp>
      <p:sp>
        <p:nvSpPr>
          <p:cNvPr id="29" name="Tekstiruutu 28"/>
          <p:cNvSpPr txBox="1"/>
          <p:nvPr/>
        </p:nvSpPr>
        <p:spPr>
          <a:xfrm>
            <a:off x="3994854" y="3822272"/>
            <a:ext cx="1590295" cy="95410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Työssäoppiminen/työharjoittelu (paikan löytyminen)</a:t>
            </a:r>
            <a:endParaRPr lang="fi-FI" sz="1400" b="1" dirty="0"/>
          </a:p>
        </p:txBody>
      </p:sp>
      <p:sp>
        <p:nvSpPr>
          <p:cNvPr id="2" name="Tekstiruutu 1"/>
          <p:cNvSpPr txBox="1"/>
          <p:nvPr/>
        </p:nvSpPr>
        <p:spPr>
          <a:xfrm>
            <a:off x="4651602" y="1334106"/>
            <a:ext cx="1620775" cy="95410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Lähiopetuksen vähäisyys</a:t>
            </a:r>
            <a:endParaRPr lang="fi-FI" sz="1400" b="1" dirty="0"/>
          </a:p>
          <a:p>
            <a:r>
              <a:rPr lang="fi-FI" sz="1400" dirty="0" smtClean="0"/>
              <a:t>Lyhyet opiskelupäivät </a:t>
            </a:r>
            <a:endParaRPr lang="fi-FI" sz="1400" dirty="0"/>
          </a:p>
        </p:txBody>
      </p:sp>
      <p:sp>
        <p:nvSpPr>
          <p:cNvPr id="3" name="Tekstiruutu 2"/>
          <p:cNvSpPr txBox="1"/>
          <p:nvPr/>
        </p:nvSpPr>
        <p:spPr>
          <a:xfrm>
            <a:off x="2971142" y="857759"/>
            <a:ext cx="2281587" cy="30777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fi-FI" sz="1400" b="1" dirty="0" smtClean="0"/>
              <a:t>Ristiriidat opiskeluryhmässä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2849116" y="1333922"/>
            <a:ext cx="1640246" cy="95410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Sekavuus</a:t>
            </a:r>
          </a:p>
          <a:p>
            <a:r>
              <a:rPr lang="fi-FI" sz="1400" dirty="0" smtClean="0"/>
              <a:t>Huono tiedotus</a:t>
            </a:r>
          </a:p>
          <a:p>
            <a:r>
              <a:rPr lang="fi-FI" sz="1400" dirty="0" smtClean="0"/>
              <a:t>Oman opintopolun löytyminen</a:t>
            </a:r>
            <a:endParaRPr lang="fi-FI" sz="1400" dirty="0"/>
          </a:p>
        </p:txBody>
      </p:sp>
      <p:sp>
        <p:nvSpPr>
          <p:cNvPr id="5" name="Tekstiruutu 4"/>
          <p:cNvSpPr txBox="1"/>
          <p:nvPr/>
        </p:nvSpPr>
        <p:spPr>
          <a:xfrm>
            <a:off x="5381708" y="869176"/>
            <a:ext cx="2256067" cy="30777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fi-FI" sz="1400" b="1" dirty="0" smtClean="0"/>
              <a:t>Ristiriidat opettajien kanssa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6649908" y="1503198"/>
            <a:ext cx="1975734" cy="738664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Yksilöllinen opintopolku/</a:t>
            </a:r>
            <a:r>
              <a:rPr lang="fi-FI" sz="1400" dirty="0" smtClean="0"/>
              <a:t>ohjauksen puute</a:t>
            </a:r>
            <a:endParaRPr lang="fi-FI" sz="1400" dirty="0"/>
          </a:p>
        </p:txBody>
      </p:sp>
      <p:sp>
        <p:nvSpPr>
          <p:cNvPr id="10" name="Tekstiruutu 9"/>
          <p:cNvSpPr txBox="1"/>
          <p:nvPr/>
        </p:nvSpPr>
        <p:spPr>
          <a:xfrm>
            <a:off x="5644755" y="4619314"/>
            <a:ext cx="1457002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fi-FI" sz="1400" b="1" dirty="0" smtClean="0"/>
              <a:t>Työllistyminen</a:t>
            </a:r>
          </a:p>
          <a:p>
            <a:r>
              <a:rPr lang="fi-FI" sz="1400" dirty="0" smtClean="0"/>
              <a:t>kesken opintojen</a:t>
            </a:r>
            <a:endParaRPr lang="fi-FI" sz="1400" dirty="0"/>
          </a:p>
        </p:txBody>
      </p:sp>
      <p:sp>
        <p:nvSpPr>
          <p:cNvPr id="13" name="Tekstiruutu 12"/>
          <p:cNvSpPr txBox="1"/>
          <p:nvPr/>
        </p:nvSpPr>
        <p:spPr>
          <a:xfrm>
            <a:off x="6358960" y="6001576"/>
            <a:ext cx="3428703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>
                <a:solidFill>
                  <a:schemeClr val="accent6">
                    <a:lumMod val="75000"/>
                  </a:schemeClr>
                </a:solidFill>
              </a:rPr>
              <a:t>Nuoren kasvuprosessi, elämänkriisit, vaikeat elämäntilanteet</a:t>
            </a:r>
            <a:endParaRPr lang="fi-FI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3667772" y="5641619"/>
            <a:ext cx="4498026" cy="30777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fi-FI" sz="1400" b="1" dirty="0" smtClean="0">
                <a:solidFill>
                  <a:schemeClr val="accent6">
                    <a:lumMod val="75000"/>
                  </a:schemeClr>
                </a:solidFill>
              </a:rPr>
              <a:t>Terveysongelmat, mielenterveys, päihteet, elämänhallinta</a:t>
            </a:r>
            <a:endParaRPr lang="fi-FI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Tekstiruutu 18"/>
          <p:cNvSpPr txBox="1"/>
          <p:nvPr/>
        </p:nvSpPr>
        <p:spPr>
          <a:xfrm>
            <a:off x="7766754" y="835105"/>
            <a:ext cx="1827277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Putoaminen </a:t>
            </a:r>
            <a:r>
              <a:rPr lang="fi-FI" sz="1400" dirty="0" smtClean="0"/>
              <a:t>opiskelun aikataulusta</a:t>
            </a:r>
            <a:endParaRPr lang="fi-FI" sz="1400" dirty="0"/>
          </a:p>
        </p:txBody>
      </p:sp>
      <p:sp>
        <p:nvSpPr>
          <p:cNvPr id="30" name="Tekstiruutu 29"/>
          <p:cNvSpPr txBox="1"/>
          <p:nvPr/>
        </p:nvSpPr>
        <p:spPr>
          <a:xfrm>
            <a:off x="2833432" y="2372642"/>
            <a:ext cx="1733525" cy="30777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Oppimisvaikeudet</a:t>
            </a:r>
          </a:p>
        </p:txBody>
      </p:sp>
      <p:sp>
        <p:nvSpPr>
          <p:cNvPr id="35" name="Tekstiruutu 34"/>
          <p:cNvSpPr txBox="1"/>
          <p:nvPr/>
        </p:nvSpPr>
        <p:spPr>
          <a:xfrm>
            <a:off x="7223314" y="4610653"/>
            <a:ext cx="1145049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Taloudelliset tekijät</a:t>
            </a:r>
            <a:endParaRPr lang="fi-FI" sz="1400" b="1" dirty="0"/>
          </a:p>
        </p:txBody>
      </p:sp>
      <p:sp>
        <p:nvSpPr>
          <p:cNvPr id="36" name="Tekstiruutu 35"/>
          <p:cNvSpPr txBox="1"/>
          <p:nvPr/>
        </p:nvSpPr>
        <p:spPr>
          <a:xfrm>
            <a:off x="5916785" y="3551983"/>
            <a:ext cx="2369944" cy="738664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fi-FI" sz="1400" b="1" dirty="0" smtClean="0"/>
              <a:t>Hylättyjen</a:t>
            </a:r>
            <a:r>
              <a:rPr lang="fi-FI" sz="1400" dirty="0" smtClean="0"/>
              <a:t> arvosanojen </a:t>
            </a:r>
          </a:p>
          <a:p>
            <a:r>
              <a:rPr lang="fi-FI" sz="1400" dirty="0" smtClean="0"/>
              <a:t>kasaantuminen</a:t>
            </a:r>
          </a:p>
          <a:p>
            <a:r>
              <a:rPr lang="fi-FI" sz="1400" b="1" dirty="0"/>
              <a:t>Puuttuvat </a:t>
            </a:r>
            <a:r>
              <a:rPr lang="fi-FI" sz="1400" dirty="0" smtClean="0"/>
              <a:t>tutkintosuoritukset</a:t>
            </a:r>
            <a:endParaRPr lang="fi-FI" sz="1400" dirty="0"/>
          </a:p>
        </p:txBody>
      </p:sp>
      <p:sp>
        <p:nvSpPr>
          <p:cNvPr id="38" name="Tekstiruutu 37"/>
          <p:cNvSpPr txBox="1"/>
          <p:nvPr/>
        </p:nvSpPr>
        <p:spPr>
          <a:xfrm>
            <a:off x="9004649" y="1712738"/>
            <a:ext cx="1664382" cy="738664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Epävarmuus </a:t>
            </a:r>
            <a:r>
              <a:rPr lang="fi-FI" sz="1400" dirty="0" smtClean="0"/>
              <a:t>työllistymisestä</a:t>
            </a:r>
          </a:p>
          <a:p>
            <a:r>
              <a:rPr lang="fi-FI" sz="1400" dirty="0" smtClean="0"/>
              <a:t>Tulevaisuuden pelko</a:t>
            </a:r>
            <a:endParaRPr lang="fi-FI" sz="1400" dirty="0"/>
          </a:p>
        </p:txBody>
      </p:sp>
      <p:sp>
        <p:nvSpPr>
          <p:cNvPr id="39" name="Tekstiruutu 38"/>
          <p:cNvSpPr txBox="1"/>
          <p:nvPr/>
        </p:nvSpPr>
        <p:spPr>
          <a:xfrm>
            <a:off x="8621618" y="4610653"/>
            <a:ext cx="2204290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fi-FI" sz="1400" b="1" dirty="0" smtClean="0">
                <a:solidFill>
                  <a:schemeClr val="accent6">
                    <a:lumMod val="75000"/>
                  </a:schemeClr>
                </a:solidFill>
              </a:rPr>
              <a:t>oveltumattomuus alalle, pohdinta omasta urasta</a:t>
            </a:r>
            <a:endParaRPr lang="fi-FI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6" name="Tekstiruutu 25"/>
          <p:cNvSpPr txBox="1"/>
          <p:nvPr/>
        </p:nvSpPr>
        <p:spPr>
          <a:xfrm>
            <a:off x="1015167" y="2891759"/>
            <a:ext cx="1429360" cy="738664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Nivelvaihe-yhteistyö</a:t>
            </a:r>
          </a:p>
          <a:p>
            <a:r>
              <a:rPr lang="fi-FI" sz="1400" b="1" dirty="0" smtClean="0"/>
              <a:t>- saattaen vaihto</a:t>
            </a:r>
            <a:endParaRPr lang="fi-FI" sz="1400" b="1" dirty="0"/>
          </a:p>
        </p:txBody>
      </p:sp>
      <p:sp>
        <p:nvSpPr>
          <p:cNvPr id="9" name="Tekstiruutu 8"/>
          <p:cNvSpPr txBox="1"/>
          <p:nvPr/>
        </p:nvSpPr>
        <p:spPr>
          <a:xfrm>
            <a:off x="6938598" y="2297513"/>
            <a:ext cx="186825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Uraohjauksen</a:t>
            </a:r>
            <a:r>
              <a:rPr lang="fi-FI" sz="1400" dirty="0" smtClean="0"/>
              <a:t> puute</a:t>
            </a:r>
            <a:endParaRPr lang="fi-FI" sz="1400" dirty="0"/>
          </a:p>
        </p:txBody>
      </p:sp>
      <p:sp>
        <p:nvSpPr>
          <p:cNvPr id="21" name="Tekstiruutu 20"/>
          <p:cNvSpPr txBox="1"/>
          <p:nvPr/>
        </p:nvSpPr>
        <p:spPr>
          <a:xfrm>
            <a:off x="9387652" y="2798552"/>
            <a:ext cx="1636663" cy="64633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Työllistyminen</a:t>
            </a:r>
          </a:p>
          <a:p>
            <a:r>
              <a:rPr lang="fi-FI" dirty="0" smtClean="0"/>
              <a:t>Jatko-opinnot</a:t>
            </a:r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2566002" y="2931535"/>
            <a:ext cx="6701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Opinnot toisella asteella, ammattikorkeassa tai aikuiskoulutuksessa</a:t>
            </a:r>
            <a:endParaRPr lang="fi-FI" dirty="0"/>
          </a:p>
        </p:txBody>
      </p:sp>
      <p:sp>
        <p:nvSpPr>
          <p:cNvPr id="22" name="Tekstiruutu 21"/>
          <p:cNvSpPr txBox="1"/>
          <p:nvPr/>
        </p:nvSpPr>
        <p:spPr>
          <a:xfrm>
            <a:off x="2152841" y="3869820"/>
            <a:ext cx="1538785" cy="116955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Ryhmäytyminen/</a:t>
            </a:r>
          </a:p>
          <a:p>
            <a:r>
              <a:rPr lang="fi-FI" sz="1400" b="1" dirty="0" err="1" smtClean="0"/>
              <a:t>ryhmäyttäminen</a:t>
            </a:r>
            <a:endParaRPr lang="fi-FI" sz="1400" b="1" dirty="0" smtClean="0"/>
          </a:p>
          <a:p>
            <a:r>
              <a:rPr lang="fi-FI" sz="1400" b="1" dirty="0" smtClean="0"/>
              <a:t>Sitoutuminen opintoihin ja ammattialaan</a:t>
            </a:r>
            <a:endParaRPr lang="fi-FI" sz="1400" b="1" dirty="0"/>
          </a:p>
        </p:txBody>
      </p:sp>
      <p:sp>
        <p:nvSpPr>
          <p:cNvPr id="6" name="Tekstiruutu 5"/>
          <p:cNvSpPr txBox="1"/>
          <p:nvPr/>
        </p:nvSpPr>
        <p:spPr>
          <a:xfrm>
            <a:off x="2942705" y="5075024"/>
            <a:ext cx="2571239" cy="52322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Tutkintotilaisuuteen/näyttöön </a:t>
            </a:r>
            <a:r>
              <a:rPr lang="fi-FI" sz="1400" b="1" dirty="0" smtClean="0"/>
              <a:t>valmistautuminen</a:t>
            </a:r>
            <a:endParaRPr lang="fi-FI" sz="1400" b="1" dirty="0"/>
          </a:p>
        </p:txBody>
      </p:sp>
      <p:sp>
        <p:nvSpPr>
          <p:cNvPr id="31" name="Tekstiruutu 30"/>
          <p:cNvSpPr txBox="1"/>
          <p:nvPr/>
        </p:nvSpPr>
        <p:spPr>
          <a:xfrm>
            <a:off x="4775801" y="2448182"/>
            <a:ext cx="1366092" cy="30777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Poissaolot</a:t>
            </a:r>
          </a:p>
        </p:txBody>
      </p:sp>
      <p:pic>
        <p:nvPicPr>
          <p:cNvPr id="32" name="Kuva 3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3939" y="5204160"/>
            <a:ext cx="886947" cy="917013"/>
          </a:xfrm>
          <a:prstGeom prst="rect">
            <a:avLst/>
          </a:prstGeom>
        </p:spPr>
      </p:pic>
      <p:pic>
        <p:nvPicPr>
          <p:cNvPr id="33" name="Kuva 3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1760" y="5962567"/>
            <a:ext cx="1233914" cy="873456"/>
          </a:xfrm>
          <a:prstGeom prst="rect">
            <a:avLst/>
          </a:prstGeom>
        </p:spPr>
      </p:pic>
      <p:pic>
        <p:nvPicPr>
          <p:cNvPr id="34" name="Kuva 3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63652" y="366761"/>
            <a:ext cx="1403607" cy="993643"/>
          </a:xfrm>
          <a:prstGeom prst="rect">
            <a:avLst/>
          </a:prstGeom>
        </p:spPr>
      </p:pic>
      <p:sp>
        <p:nvSpPr>
          <p:cNvPr id="37" name="Tekstiruutu 36"/>
          <p:cNvSpPr txBox="1"/>
          <p:nvPr/>
        </p:nvSpPr>
        <p:spPr>
          <a:xfrm>
            <a:off x="186390" y="254685"/>
            <a:ext cx="2075352" cy="95410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chemeClr val="accent6">
                    <a:lumMod val="75000"/>
                  </a:schemeClr>
                </a:solidFill>
              </a:rPr>
              <a:t>CARRY ON –</a:t>
            </a:r>
          </a:p>
          <a:p>
            <a:r>
              <a:rPr lang="fi-FI" sz="1400" b="1" i="1" dirty="0" smtClean="0">
                <a:solidFill>
                  <a:schemeClr val="accent6">
                    <a:lumMod val="75000"/>
                  </a:schemeClr>
                </a:solidFill>
              </a:rPr>
              <a:t>Kärryllinen </a:t>
            </a:r>
          </a:p>
          <a:p>
            <a:r>
              <a:rPr lang="fi-FI" sz="1400" b="1" i="1" dirty="0" smtClean="0">
                <a:solidFill>
                  <a:schemeClr val="accent6">
                    <a:lumMod val="75000"/>
                  </a:schemeClr>
                </a:solidFill>
              </a:rPr>
              <a:t>työkaluja </a:t>
            </a:r>
          </a:p>
          <a:p>
            <a:r>
              <a:rPr lang="fi-FI" sz="1400" b="1" i="1" dirty="0" smtClean="0">
                <a:solidFill>
                  <a:schemeClr val="accent6">
                    <a:lumMod val="75000"/>
                  </a:schemeClr>
                </a:solidFill>
              </a:rPr>
              <a:t>ohjaukseen</a:t>
            </a:r>
            <a:endParaRPr lang="fi-FI" sz="1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0" name="Kuva 3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51602" y="6465783"/>
            <a:ext cx="985991" cy="392217"/>
          </a:xfrm>
          <a:prstGeom prst="rect">
            <a:avLst/>
          </a:prstGeom>
        </p:spPr>
      </p:pic>
      <p:pic>
        <p:nvPicPr>
          <p:cNvPr id="41" name="Kuva 4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06160" y="6387581"/>
            <a:ext cx="1145441" cy="467393"/>
          </a:xfrm>
          <a:prstGeom prst="rect">
            <a:avLst/>
          </a:prstGeom>
        </p:spPr>
      </p:pic>
      <p:pic>
        <p:nvPicPr>
          <p:cNvPr id="42" name="Shape 112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2305508" y="6451448"/>
            <a:ext cx="1149065" cy="38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Shape 113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821768" y="6489560"/>
            <a:ext cx="1439974" cy="297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Kuva 4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7594" y="6121173"/>
            <a:ext cx="707275" cy="72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36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vettu nuoli oikealle 1"/>
          <p:cNvSpPr/>
          <p:nvPr/>
        </p:nvSpPr>
        <p:spPr>
          <a:xfrm>
            <a:off x="689956" y="2806045"/>
            <a:ext cx="11172306" cy="1245909"/>
          </a:xfrm>
          <a:prstGeom prst="notchedRightArrow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Tekstiruutu 2"/>
          <p:cNvSpPr txBox="1"/>
          <p:nvPr/>
        </p:nvSpPr>
        <p:spPr>
          <a:xfrm>
            <a:off x="2701636" y="17373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854596" y="70482"/>
            <a:ext cx="2111433" cy="738664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Ohjaus peruskoulussa</a:t>
            </a:r>
            <a:r>
              <a:rPr lang="fi-FI" sz="1400" dirty="0"/>
              <a:t> </a:t>
            </a:r>
            <a:r>
              <a:rPr lang="fi-FI" sz="1400" dirty="0" smtClean="0"/>
              <a:t>ohjaus </a:t>
            </a:r>
            <a:r>
              <a:rPr lang="fi-FI" sz="1400" dirty="0"/>
              <a:t>oikealle, realistiselle ammattialalle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2413210" y="1283088"/>
            <a:ext cx="1487978" cy="738664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Motivointi</a:t>
            </a:r>
            <a:r>
              <a:rPr lang="fi-FI" sz="1400" dirty="0" smtClean="0"/>
              <a:t> alalle</a:t>
            </a:r>
          </a:p>
          <a:p>
            <a:r>
              <a:rPr lang="fi-FI" sz="1400" dirty="0" smtClean="0"/>
              <a:t>(vaikka ei olisi ykköstoive)</a:t>
            </a:r>
            <a:endParaRPr lang="fi-FI" sz="1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2794001" y="2061192"/>
            <a:ext cx="1438102" cy="954107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Alan vaihto </a:t>
            </a:r>
            <a:r>
              <a:rPr lang="fi-FI" sz="1400" dirty="0" smtClean="0"/>
              <a:t>oppilaitoksen sisällä</a:t>
            </a:r>
          </a:p>
          <a:p>
            <a:r>
              <a:rPr lang="fi-FI" sz="1400" dirty="0" smtClean="0"/>
              <a:t>- realistisuus</a:t>
            </a:r>
            <a:endParaRPr lang="fi-FI" sz="1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1937909" y="4529007"/>
            <a:ext cx="1896915" cy="738664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err="1" smtClean="0"/>
              <a:t>Ryhmäytys</a:t>
            </a:r>
            <a:endParaRPr lang="fi-FI" sz="1400" b="1" dirty="0" smtClean="0"/>
          </a:p>
          <a:p>
            <a:r>
              <a:rPr lang="fi-FI" sz="1400" dirty="0"/>
              <a:t>A</a:t>
            </a:r>
            <a:r>
              <a:rPr lang="fi-FI" sz="1400" dirty="0" smtClean="0"/>
              <a:t>lussa </a:t>
            </a:r>
            <a:r>
              <a:rPr lang="fi-FI" sz="1400" dirty="0" smtClean="0"/>
              <a:t>ja jatkuvana</a:t>
            </a:r>
          </a:p>
          <a:p>
            <a:r>
              <a:rPr lang="fi-FI" sz="1400" dirty="0" smtClean="0"/>
              <a:t>koko </a:t>
            </a:r>
            <a:r>
              <a:rPr lang="fi-FI" sz="1400" dirty="0" smtClean="0"/>
              <a:t>opintojen </a:t>
            </a:r>
            <a:r>
              <a:rPr lang="fi-FI" sz="1400" dirty="0" smtClean="0"/>
              <a:t>ajan </a:t>
            </a:r>
            <a:endParaRPr lang="fi-FI" sz="1400" dirty="0"/>
          </a:p>
        </p:txBody>
      </p:sp>
      <p:sp>
        <p:nvSpPr>
          <p:cNvPr id="9" name="Tekstiruutu 8"/>
          <p:cNvSpPr txBox="1"/>
          <p:nvPr/>
        </p:nvSpPr>
        <p:spPr>
          <a:xfrm>
            <a:off x="1784013" y="3858573"/>
            <a:ext cx="1835246" cy="52322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400" dirty="0" smtClean="0"/>
              <a:t>Opintojen suunniteltu,</a:t>
            </a:r>
          </a:p>
          <a:p>
            <a:r>
              <a:rPr lang="fi-FI" sz="1400" dirty="0" smtClean="0"/>
              <a:t>selkeä </a:t>
            </a:r>
            <a:r>
              <a:rPr lang="fi-FI" sz="1400" b="1" dirty="0" smtClean="0"/>
              <a:t>aloitus</a:t>
            </a:r>
            <a:endParaRPr lang="fi-FI" sz="1400" b="1" dirty="0"/>
          </a:p>
        </p:txBody>
      </p:sp>
      <p:sp>
        <p:nvSpPr>
          <p:cNvPr id="10" name="Tekstiruutu 9"/>
          <p:cNvSpPr txBox="1"/>
          <p:nvPr/>
        </p:nvSpPr>
        <p:spPr>
          <a:xfrm>
            <a:off x="1296839" y="834724"/>
            <a:ext cx="856158" cy="738664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Toimiva </a:t>
            </a:r>
          </a:p>
          <a:p>
            <a:r>
              <a:rPr lang="fi-FI" sz="1400" b="1" dirty="0" smtClean="0"/>
              <a:t>saattaen vaihto</a:t>
            </a:r>
            <a:endParaRPr lang="fi-FI" sz="1400" b="1" dirty="0"/>
          </a:p>
        </p:txBody>
      </p:sp>
      <p:sp>
        <p:nvSpPr>
          <p:cNvPr id="11" name="Tekstiruutu 10"/>
          <p:cNvSpPr txBox="1"/>
          <p:nvPr/>
        </p:nvSpPr>
        <p:spPr>
          <a:xfrm>
            <a:off x="1961478" y="5414885"/>
            <a:ext cx="1963419" cy="738664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Henkilökohtaistaminen</a:t>
            </a:r>
            <a:r>
              <a:rPr lang="fi-FI" sz="1400" dirty="0" smtClean="0"/>
              <a:t>,</a:t>
            </a:r>
          </a:p>
          <a:p>
            <a:r>
              <a:rPr lang="fi-FI" sz="1400" b="1" dirty="0" smtClean="0"/>
              <a:t>HOKS, </a:t>
            </a:r>
            <a:r>
              <a:rPr lang="fi-FI" sz="1400" b="1" dirty="0" smtClean="0"/>
              <a:t>osaamisen tunnistaminen</a:t>
            </a:r>
            <a:endParaRPr lang="fi-FI" sz="1400" b="1" dirty="0"/>
          </a:p>
        </p:txBody>
      </p:sp>
      <p:sp>
        <p:nvSpPr>
          <p:cNvPr id="12" name="Tekstiruutu 11"/>
          <p:cNvSpPr txBox="1"/>
          <p:nvPr/>
        </p:nvSpPr>
        <p:spPr>
          <a:xfrm>
            <a:off x="4841421" y="340341"/>
            <a:ext cx="3236660" cy="1169551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Selkeät rakenteet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vuosisuunnittelu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työjärjestykset</a:t>
            </a:r>
          </a:p>
          <a:p>
            <a:pPr marL="285750" indent="-285750">
              <a:buFontTx/>
              <a:buChar char="-"/>
            </a:pPr>
            <a:r>
              <a:rPr lang="fi-FI" sz="1400" b="1" dirty="0" smtClean="0"/>
              <a:t>joustavuus</a:t>
            </a:r>
            <a:r>
              <a:rPr lang="fi-FI" sz="1400" dirty="0" smtClean="0"/>
              <a:t>, mahdollistavat yksilölliset polut ja jatkuvan hakeutumisen</a:t>
            </a:r>
            <a:endParaRPr lang="fi-FI" sz="1400" dirty="0"/>
          </a:p>
        </p:txBody>
      </p:sp>
      <p:sp>
        <p:nvSpPr>
          <p:cNvPr id="13" name="Tekstiruutu 12"/>
          <p:cNvSpPr txBox="1"/>
          <p:nvPr/>
        </p:nvSpPr>
        <p:spPr>
          <a:xfrm>
            <a:off x="4116650" y="3782880"/>
            <a:ext cx="2076331" cy="1600438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Varhainen puuttuminen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oppimisvaikeudet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poissaolot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puuttuvat suoritukset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muu poikkeava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kuka, milloin ja miten</a:t>
            </a:r>
          </a:p>
          <a:p>
            <a:r>
              <a:rPr lang="fi-FI" sz="1400" dirty="0"/>
              <a:t> </a:t>
            </a:r>
            <a:r>
              <a:rPr lang="fi-FI" sz="1400" dirty="0" smtClean="0"/>
              <a:t>       puuttuu?</a:t>
            </a:r>
            <a:endParaRPr lang="fi-FI" sz="1400" dirty="0"/>
          </a:p>
        </p:txBody>
      </p:sp>
      <p:sp>
        <p:nvSpPr>
          <p:cNvPr id="14" name="Tekstiruutu 13"/>
          <p:cNvSpPr txBox="1"/>
          <p:nvPr/>
        </p:nvSpPr>
        <p:spPr>
          <a:xfrm>
            <a:off x="4307882" y="1563726"/>
            <a:ext cx="3770199" cy="1169551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400" b="1" dirty="0" smtClean="0"/>
              <a:t>Säännölliset (jakso)palaverit alalla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Käydään läpi keskeyttäneet, kartoitetaan syyt</a:t>
            </a:r>
          </a:p>
          <a:p>
            <a:r>
              <a:rPr lang="fi-FI" sz="1400" dirty="0"/>
              <a:t> </a:t>
            </a:r>
            <a:r>
              <a:rPr lang="fi-FI" sz="1400" dirty="0" smtClean="0"/>
              <a:t>      </a:t>
            </a:r>
            <a:r>
              <a:rPr lang="fi-FI" sz="1400" dirty="0" smtClean="0"/>
              <a:t>vastuuopettajan</a:t>
            </a:r>
            <a:r>
              <a:rPr lang="fi-FI" sz="1400" dirty="0" smtClean="0"/>
              <a:t> </a:t>
            </a:r>
            <a:r>
              <a:rPr lang="fi-FI" sz="1400" dirty="0" smtClean="0"/>
              <a:t>näkemys tärkeä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1400" dirty="0" smtClean="0"/>
              <a:t>miten toimitaan jatkossa, mitä tehdään,</a:t>
            </a:r>
          </a:p>
          <a:p>
            <a:r>
              <a:rPr lang="fi-FI" sz="1400" dirty="0"/>
              <a:t> </a:t>
            </a:r>
            <a:r>
              <a:rPr lang="fi-FI" sz="1400" dirty="0" smtClean="0"/>
              <a:t>      kun syyt on tiedossa</a:t>
            </a:r>
            <a:endParaRPr lang="fi-FI" sz="1400" dirty="0"/>
          </a:p>
        </p:txBody>
      </p:sp>
      <p:sp>
        <p:nvSpPr>
          <p:cNvPr id="15" name="Tekstiruutu 14"/>
          <p:cNvSpPr txBox="1"/>
          <p:nvPr/>
        </p:nvSpPr>
        <p:spPr>
          <a:xfrm>
            <a:off x="4116650" y="5562093"/>
            <a:ext cx="2334026" cy="738664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Ohjaustoimenpiteiden </a:t>
            </a:r>
            <a:r>
              <a:rPr lang="fi-FI" sz="1400" b="1" dirty="0" smtClean="0"/>
              <a:t>kirjaaminen/dokumentaatio</a:t>
            </a:r>
            <a:endParaRPr lang="fi-FI" sz="1400" b="1" dirty="0" smtClean="0"/>
          </a:p>
          <a:p>
            <a:r>
              <a:rPr lang="fi-FI" sz="1400" dirty="0" smtClean="0"/>
              <a:t>(kaikki toimijat)</a:t>
            </a:r>
            <a:endParaRPr lang="fi-FI" sz="1400" dirty="0" smtClean="0"/>
          </a:p>
        </p:txBody>
      </p:sp>
      <p:sp>
        <p:nvSpPr>
          <p:cNvPr id="16" name="Tekstiruutu 15"/>
          <p:cNvSpPr txBox="1"/>
          <p:nvPr/>
        </p:nvSpPr>
        <p:spPr>
          <a:xfrm>
            <a:off x="3157199" y="72323"/>
            <a:ext cx="1535397" cy="1169551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Tilastotieto </a:t>
            </a:r>
            <a:r>
              <a:rPr lang="fi-FI" sz="1400" dirty="0" smtClean="0"/>
              <a:t>saatavilla tarpeen mukaan, </a:t>
            </a:r>
            <a:r>
              <a:rPr lang="fi-FI" sz="1400" b="1" dirty="0" smtClean="0"/>
              <a:t>ennakointitieto</a:t>
            </a:r>
            <a:r>
              <a:rPr lang="fi-FI" sz="1400" dirty="0" smtClean="0"/>
              <a:t> saatavilla</a:t>
            </a:r>
            <a:endParaRPr lang="fi-FI" sz="1400" dirty="0"/>
          </a:p>
        </p:txBody>
      </p:sp>
      <p:sp>
        <p:nvSpPr>
          <p:cNvPr id="17" name="Tekstiruutu 16"/>
          <p:cNvSpPr txBox="1"/>
          <p:nvPr/>
        </p:nvSpPr>
        <p:spPr>
          <a:xfrm>
            <a:off x="1041610" y="2344863"/>
            <a:ext cx="1371600" cy="738664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Realistinen koulutusalojen</a:t>
            </a:r>
          </a:p>
          <a:p>
            <a:r>
              <a:rPr lang="fi-FI" sz="1400" b="1" dirty="0" smtClean="0"/>
              <a:t>markkinointi</a:t>
            </a:r>
            <a:endParaRPr lang="fi-FI" sz="1400" b="1" dirty="0"/>
          </a:p>
        </p:txBody>
      </p:sp>
      <p:sp>
        <p:nvSpPr>
          <p:cNvPr id="19" name="Tekstiruutu 18"/>
          <p:cNvSpPr txBox="1"/>
          <p:nvPr/>
        </p:nvSpPr>
        <p:spPr>
          <a:xfrm>
            <a:off x="8177893" y="337777"/>
            <a:ext cx="3907907" cy="1600438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Resurssien kohdentaminen ohjaukseen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aika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yksilölliset opintopolut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työssäoppimisen/työharjoittelun ohjaus</a:t>
            </a:r>
          </a:p>
          <a:p>
            <a:pPr marL="285750" indent="-285750">
              <a:buFontTx/>
              <a:buChar char="-"/>
            </a:pPr>
            <a:r>
              <a:rPr lang="fi-FI" sz="1400" dirty="0" smtClean="0"/>
              <a:t>ohjauksen monipuolisten keinojen </a:t>
            </a:r>
            <a:r>
              <a:rPr lang="fi-FI" sz="1400" dirty="0" smtClean="0"/>
              <a:t>hyödyntäminen (</a:t>
            </a:r>
            <a:r>
              <a:rPr lang="fi-FI" sz="1400" dirty="0" smtClean="0"/>
              <a:t>pienryhmäohjaus, yksilöohjaus, mobiili- ja </a:t>
            </a:r>
            <a:r>
              <a:rPr lang="fi-FI" sz="1400" dirty="0" smtClean="0"/>
              <a:t>verkko-ohjaus</a:t>
            </a:r>
            <a:r>
              <a:rPr lang="fi-FI" sz="1400" dirty="0" smtClean="0"/>
              <a:t>)</a:t>
            </a:r>
            <a:endParaRPr lang="fi-FI" sz="1400" dirty="0"/>
          </a:p>
        </p:txBody>
      </p:sp>
      <p:sp>
        <p:nvSpPr>
          <p:cNvPr id="20" name="Tekstiruutu 19"/>
          <p:cNvSpPr txBox="1"/>
          <p:nvPr/>
        </p:nvSpPr>
        <p:spPr>
          <a:xfrm>
            <a:off x="4841421" y="2775750"/>
            <a:ext cx="6698116" cy="307777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400" b="1" dirty="0" smtClean="0"/>
              <a:t>Uraohjaus</a:t>
            </a:r>
            <a:r>
              <a:rPr lang="fi-FI" sz="1400" dirty="0" smtClean="0"/>
              <a:t> jo peruskoulussa ja opintojen alusta työllistymiseen tai </a:t>
            </a:r>
            <a:r>
              <a:rPr lang="fi-FI" sz="1400" dirty="0" smtClean="0"/>
              <a:t>jatko-opintoihin saakka</a:t>
            </a:r>
            <a:endParaRPr lang="fi-FI" sz="1400" dirty="0"/>
          </a:p>
        </p:txBody>
      </p:sp>
      <p:sp>
        <p:nvSpPr>
          <p:cNvPr id="21" name="Tekstiruutu 20"/>
          <p:cNvSpPr txBox="1"/>
          <p:nvPr/>
        </p:nvSpPr>
        <p:spPr>
          <a:xfrm>
            <a:off x="6329862" y="4981610"/>
            <a:ext cx="2204290" cy="523220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fi-FI" sz="1400" b="1" dirty="0" smtClean="0">
                <a:solidFill>
                  <a:schemeClr val="accent6">
                    <a:lumMod val="75000"/>
                  </a:schemeClr>
                </a:solidFill>
              </a:rPr>
              <a:t>oveltumattomuus alalle, pohdinta omasta urasta</a:t>
            </a:r>
            <a:endParaRPr lang="fi-FI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Tekstiruutu 21"/>
          <p:cNvSpPr txBox="1"/>
          <p:nvPr/>
        </p:nvSpPr>
        <p:spPr>
          <a:xfrm>
            <a:off x="6761317" y="5994374"/>
            <a:ext cx="4498026" cy="307777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fi-FI" sz="1400" b="1" dirty="0" smtClean="0">
                <a:solidFill>
                  <a:schemeClr val="accent6">
                    <a:lumMod val="75000"/>
                  </a:schemeClr>
                </a:solidFill>
              </a:rPr>
              <a:t>Terveysongelmat, mielenterveys, päihteet, elämänhallinta</a:t>
            </a:r>
            <a:endParaRPr lang="fi-FI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7580112" y="5479835"/>
            <a:ext cx="3428703" cy="523220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i-FI" sz="1400" b="1" dirty="0" smtClean="0">
                <a:solidFill>
                  <a:schemeClr val="accent6">
                    <a:lumMod val="75000"/>
                  </a:schemeClr>
                </a:solidFill>
              </a:rPr>
              <a:t>Nuoren kasvuprosessi, elämänkriisit, vaikeat elämäntilanteet</a:t>
            </a:r>
            <a:endParaRPr lang="fi-FI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Tekstiruutu 23"/>
          <p:cNvSpPr txBox="1"/>
          <p:nvPr/>
        </p:nvSpPr>
        <p:spPr>
          <a:xfrm>
            <a:off x="6274743" y="4187207"/>
            <a:ext cx="4910255" cy="738664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400" b="1" dirty="0" smtClean="0"/>
              <a:t>Moniammatillinen yhteistyö</a:t>
            </a:r>
          </a:p>
          <a:p>
            <a:r>
              <a:rPr lang="fi-FI" sz="1400" dirty="0" smtClean="0"/>
              <a:t>- ennaltaehkäisy, ennen kuin ongelmat kasautuvat</a:t>
            </a:r>
          </a:p>
          <a:p>
            <a:r>
              <a:rPr lang="fi-FI" sz="1400" dirty="0" smtClean="0"/>
              <a:t>- opiskeluhuolto voi auttaa ehkä myös ”toivottomissa” tilanteissa</a:t>
            </a:r>
            <a:endParaRPr lang="fi-FI" sz="1400" dirty="0"/>
          </a:p>
        </p:txBody>
      </p:sp>
      <p:sp>
        <p:nvSpPr>
          <p:cNvPr id="25" name="Tekstiruutu 24"/>
          <p:cNvSpPr txBox="1"/>
          <p:nvPr/>
        </p:nvSpPr>
        <p:spPr>
          <a:xfrm>
            <a:off x="8190479" y="2090480"/>
            <a:ext cx="3299237" cy="52322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400" b="1" dirty="0" smtClean="0"/>
              <a:t>Keskeyttäneiden/eronneiden </a:t>
            </a:r>
            <a:r>
              <a:rPr lang="fi-FI" sz="1400" b="1" dirty="0" err="1" smtClean="0"/>
              <a:t>kontaktointi</a:t>
            </a:r>
            <a:endParaRPr lang="fi-FI" sz="1400" b="1" dirty="0" smtClean="0"/>
          </a:p>
          <a:p>
            <a:r>
              <a:rPr lang="fi-FI" sz="1400" dirty="0" smtClean="0"/>
              <a:t>säännölliseksi</a:t>
            </a:r>
            <a:endParaRPr lang="fi-FI" sz="1400" dirty="0"/>
          </a:p>
        </p:txBody>
      </p:sp>
      <p:sp>
        <p:nvSpPr>
          <p:cNvPr id="26" name="Tekstiruutu 25"/>
          <p:cNvSpPr txBox="1"/>
          <p:nvPr/>
        </p:nvSpPr>
        <p:spPr>
          <a:xfrm>
            <a:off x="6274743" y="3812406"/>
            <a:ext cx="5602816" cy="307777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400" b="1" dirty="0" smtClean="0"/>
              <a:t>Työllistyminen</a:t>
            </a:r>
            <a:r>
              <a:rPr lang="fi-FI" sz="1400" dirty="0" smtClean="0"/>
              <a:t>, </a:t>
            </a:r>
            <a:r>
              <a:rPr lang="fi-FI" sz="1400" dirty="0" err="1" smtClean="0"/>
              <a:t>opinnollistaminen</a:t>
            </a:r>
            <a:r>
              <a:rPr lang="fi-FI" sz="1400" dirty="0" smtClean="0"/>
              <a:t>, opiskelun </a:t>
            </a:r>
            <a:r>
              <a:rPr lang="fi-FI" sz="1400" dirty="0" smtClean="0"/>
              <a:t>mahdollistaminen työpaikalla</a:t>
            </a:r>
            <a:endParaRPr lang="fi-FI" sz="1400" dirty="0"/>
          </a:p>
        </p:txBody>
      </p:sp>
      <p:sp>
        <p:nvSpPr>
          <p:cNvPr id="27" name="Tekstiruutu 26"/>
          <p:cNvSpPr txBox="1"/>
          <p:nvPr/>
        </p:nvSpPr>
        <p:spPr>
          <a:xfrm>
            <a:off x="2794001" y="3227256"/>
            <a:ext cx="5284080" cy="40011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fi-FI" sz="2000" dirty="0" smtClean="0"/>
              <a:t>RATKAISUJA OPINTOPOLUN KRIITTISIIN KOHTIIN</a:t>
            </a:r>
            <a:endParaRPr lang="fi-FI" sz="2000" dirty="0"/>
          </a:p>
        </p:txBody>
      </p:sp>
      <p:sp>
        <p:nvSpPr>
          <p:cNvPr id="5" name="Tekstiruutu 4"/>
          <p:cNvSpPr txBox="1"/>
          <p:nvPr/>
        </p:nvSpPr>
        <p:spPr>
          <a:xfrm>
            <a:off x="834007" y="1562796"/>
            <a:ext cx="1388807" cy="73866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Selkeät väylät</a:t>
            </a:r>
          </a:p>
          <a:p>
            <a:r>
              <a:rPr lang="fi-FI" sz="1400" dirty="0" smtClean="0"/>
              <a:t> </a:t>
            </a:r>
            <a:r>
              <a:rPr lang="fi-FI" sz="1400" b="1" dirty="0" smtClean="0"/>
              <a:t>jatkuvaan hakeutumiseen</a:t>
            </a:r>
            <a:endParaRPr lang="fi-FI" sz="1400" b="1" dirty="0"/>
          </a:p>
        </p:txBody>
      </p:sp>
    </p:spTree>
    <p:extLst>
      <p:ext uri="{BB962C8B-B14F-4D97-AF65-F5344CB8AC3E}">
        <p14:creationId xmlns:p14="http://schemas.microsoft.com/office/powerpoint/2010/main" val="383843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304</Words>
  <Application>Microsoft Office PowerPoint</Application>
  <PresentationFormat>Laajakuva</PresentationFormat>
  <Paragraphs>97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Office-teema</vt:lpstr>
      <vt:lpstr>PowerPoint-esitys</vt:lpstr>
      <vt:lpstr>PowerPoint-esitys</vt:lpstr>
    </vt:vector>
  </TitlesOfParts>
  <Company>Etelä-Kymenlaakson ammattiopisto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Huisko Hilkka</dc:creator>
  <cp:lastModifiedBy>Huisko Hilkka</cp:lastModifiedBy>
  <cp:revision>65</cp:revision>
  <cp:lastPrinted>2017-10-04T08:09:10Z</cp:lastPrinted>
  <dcterms:created xsi:type="dcterms:W3CDTF">2013-05-29T12:11:55Z</dcterms:created>
  <dcterms:modified xsi:type="dcterms:W3CDTF">2017-10-04T08:37:50Z</dcterms:modified>
</cp:coreProperties>
</file>